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96" r:id="rId3"/>
  </p:sldMasterIdLst>
  <p:sldIdLst>
    <p:sldId id="256" r:id="rId4"/>
    <p:sldId id="273" r:id="rId5"/>
    <p:sldId id="257" r:id="rId6"/>
    <p:sldId id="258" r:id="rId7"/>
    <p:sldId id="272" r:id="rId8"/>
    <p:sldId id="259" r:id="rId9"/>
    <p:sldId id="260" r:id="rId10"/>
    <p:sldId id="262" r:id="rId11"/>
    <p:sldId id="261" r:id="rId12"/>
    <p:sldId id="263" r:id="rId13"/>
    <p:sldId id="264" r:id="rId14"/>
    <p:sldId id="265" r:id="rId15"/>
    <p:sldId id="266" r:id="rId16"/>
    <p:sldId id="274" r:id="rId17"/>
    <p:sldId id="275" r:id="rId18"/>
    <p:sldId id="267" r:id="rId19"/>
    <p:sldId id="276" r:id="rId20"/>
    <p:sldId id="277" r:id="rId21"/>
    <p:sldId id="268" r:id="rId22"/>
    <p:sldId id="278" r:id="rId23"/>
    <p:sldId id="279" r:id="rId24"/>
    <p:sldId id="269" r:id="rId25"/>
    <p:sldId id="280" r:id="rId26"/>
    <p:sldId id="281" r:id="rId27"/>
    <p:sldId id="270" r:id="rId28"/>
    <p:sldId id="282" r:id="rId29"/>
    <p:sldId id="283" r:id="rId30"/>
    <p:sldId id="271" r:id="rId31"/>
    <p:sldId id="284" r:id="rId32"/>
    <p:sldId id="285" r:id="rId33"/>
  </p:sldIdLst>
  <p:sldSz cx="9144000" cy="6858000" type="screen4x3"/>
  <p:notesSz cx="6858000" cy="9144000"/>
  <p:custDataLst>
    <p:tags r:id="rId34"/>
  </p:custDataLst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87" autoAdjust="0"/>
    <p:restoredTop sz="94660"/>
  </p:normalViewPr>
  <p:slideViewPr>
    <p:cSldViewPr>
      <p:cViewPr varScale="1">
        <p:scale>
          <a:sx n="105" d="100"/>
          <a:sy n="105" d="100"/>
        </p:scale>
        <p:origin x="-24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gs" Target="tags/tag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FB6F6DEF-D3F1-4D6E-9A3A-3D9AC1593B7A}" type="datetimeFigureOut">
              <a:rPr lang="bg-BG" smtClean="0"/>
              <a:t>01.12.2014 г.</a:t>
            </a:fld>
            <a:endParaRPr lang="bg-BG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bg-BG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389E53A9-5536-40A4-B8FA-DC8AB7104BAF}" type="slidenum">
              <a:rPr lang="bg-BG" smtClean="0"/>
              <a:t>‹#›</a:t>
            </a:fld>
            <a:endParaRPr lang="bg-BG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F6DEF-D3F1-4D6E-9A3A-3D9AC1593B7A}" type="datetimeFigureOut">
              <a:rPr lang="bg-BG" smtClean="0"/>
              <a:t>01.12.2014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E53A9-5536-40A4-B8FA-DC8AB7104BAF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F6DEF-D3F1-4D6E-9A3A-3D9AC1593B7A}" type="datetimeFigureOut">
              <a:rPr lang="bg-BG" smtClean="0"/>
              <a:t>01.12.2014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E53A9-5536-40A4-B8FA-DC8AB7104BAF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F6DEF-D3F1-4D6E-9A3A-3D9AC1593B7A}" type="datetimeFigureOut">
              <a:rPr lang="bg-BG" smtClean="0"/>
              <a:t>01.12.2014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E53A9-5536-40A4-B8FA-DC8AB7104BAF}" type="slidenum">
              <a:rPr lang="bg-BG" smtClean="0"/>
              <a:t>‹#›</a:t>
            </a:fld>
            <a:endParaRPr lang="bg-BG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F6DEF-D3F1-4D6E-9A3A-3D9AC1593B7A}" type="datetimeFigureOut">
              <a:rPr lang="bg-BG" smtClean="0"/>
              <a:t>01.12.2014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E53A9-5536-40A4-B8FA-DC8AB7104BAF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F6DEF-D3F1-4D6E-9A3A-3D9AC1593B7A}" type="datetimeFigureOut">
              <a:rPr lang="bg-BG" smtClean="0"/>
              <a:t>01.12.2014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E53A9-5536-40A4-B8FA-DC8AB7104BAF}" type="slidenum">
              <a:rPr lang="bg-BG" smtClean="0"/>
              <a:t>‹#›</a:t>
            </a:fld>
            <a:endParaRPr lang="bg-BG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F6DEF-D3F1-4D6E-9A3A-3D9AC1593B7A}" type="datetimeFigureOut">
              <a:rPr lang="bg-BG" smtClean="0"/>
              <a:t>01.12.2014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E53A9-5536-40A4-B8FA-DC8AB7104BAF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F6DEF-D3F1-4D6E-9A3A-3D9AC1593B7A}" type="datetimeFigureOut">
              <a:rPr lang="bg-BG" smtClean="0"/>
              <a:t>01.12.2014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E53A9-5536-40A4-B8FA-DC8AB7104BAF}" type="slidenum">
              <a:rPr lang="bg-BG" smtClean="0"/>
              <a:t>‹#›</a:t>
            </a:fld>
            <a:endParaRPr lang="bg-BG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F6DEF-D3F1-4D6E-9A3A-3D9AC1593B7A}" type="datetimeFigureOut">
              <a:rPr lang="bg-BG" smtClean="0"/>
              <a:t>01.12.2014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E53A9-5536-40A4-B8FA-DC8AB7104BAF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F6DEF-D3F1-4D6E-9A3A-3D9AC1593B7A}" type="datetimeFigureOut">
              <a:rPr lang="bg-BG" smtClean="0"/>
              <a:t>01.12.2014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E53A9-5536-40A4-B8FA-DC8AB7104BAF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F6DEF-D3F1-4D6E-9A3A-3D9AC1593B7A}" type="datetimeFigureOut">
              <a:rPr lang="bg-BG" smtClean="0"/>
              <a:t>01.12.2014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E53A9-5536-40A4-B8FA-DC8AB7104BAF}" type="slidenum">
              <a:rPr lang="bg-BG" smtClean="0"/>
              <a:t>‹#›</a:t>
            </a:fld>
            <a:endParaRPr lang="bg-BG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B6F6DEF-D3F1-4D6E-9A3A-3D9AC1593B7A}" type="datetimeFigureOut">
              <a:rPr lang="bg-BG" smtClean="0"/>
              <a:t>01.12.2014 г.</a:t>
            </a:fld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89E53A9-5536-40A4-B8FA-DC8AB7104BAF}" type="slidenum">
              <a:rPr lang="bg-BG" smtClean="0"/>
              <a:t>‹#›</a:t>
            </a:fld>
            <a:endParaRPr lang="bg-BG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F6DEF-D3F1-4D6E-9A3A-3D9AC1593B7A}" type="datetimeFigureOut">
              <a:rPr lang="bg-BG" smtClean="0"/>
              <a:t>01.12.2014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E53A9-5536-40A4-B8FA-DC8AB7104BAF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F6DEF-D3F1-4D6E-9A3A-3D9AC1593B7A}" type="datetimeFigureOut">
              <a:rPr lang="bg-BG" smtClean="0"/>
              <a:t>01.12.2014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E53A9-5536-40A4-B8FA-DC8AB7104BAF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F6DEF-D3F1-4D6E-9A3A-3D9AC1593B7A}" type="datetimeFigureOut">
              <a:rPr lang="bg-BG" smtClean="0"/>
              <a:t>01.12.2014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E53A9-5536-40A4-B8FA-DC8AB7104BAF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F6DEF-D3F1-4D6E-9A3A-3D9AC1593B7A}" type="datetimeFigureOut">
              <a:rPr lang="bg-BG" smtClean="0"/>
              <a:t>01.12.2014 г.</a:t>
            </a:fld>
            <a:endParaRPr lang="bg-BG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9E53A9-5536-40A4-B8FA-DC8AB7104BAF}" type="slidenum">
              <a:rPr lang="bg-BG" smtClean="0"/>
              <a:t>‹#›</a:t>
            </a:fld>
            <a:endParaRPr lang="bg-BG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bg-BG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F6DEF-D3F1-4D6E-9A3A-3D9AC1593B7A}" type="datetimeFigureOut">
              <a:rPr lang="bg-BG" smtClean="0"/>
              <a:t>01.12.2014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E53A9-5536-40A4-B8FA-DC8AB7104BAF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F6DEF-D3F1-4D6E-9A3A-3D9AC1593B7A}" type="datetimeFigureOut">
              <a:rPr lang="bg-BG" smtClean="0"/>
              <a:t>01.12.2014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E53A9-5536-40A4-B8FA-DC8AB7104BAF}" type="slidenum">
              <a:rPr lang="bg-BG" smtClean="0"/>
              <a:t>‹#›</a:t>
            </a:fld>
            <a:endParaRPr lang="bg-BG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F6DEF-D3F1-4D6E-9A3A-3D9AC1593B7A}" type="datetimeFigureOut">
              <a:rPr lang="bg-BG" smtClean="0"/>
              <a:t>01.12.2014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E53A9-5536-40A4-B8FA-DC8AB7104BAF}" type="slidenum">
              <a:rPr lang="bg-BG" smtClean="0"/>
              <a:t>‹#›</a:t>
            </a:fld>
            <a:endParaRPr lang="bg-BG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F6DEF-D3F1-4D6E-9A3A-3D9AC1593B7A}" type="datetimeFigureOut">
              <a:rPr lang="bg-BG" smtClean="0"/>
              <a:t>01.12.2014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E53A9-5536-40A4-B8FA-DC8AB7104BAF}" type="slidenum">
              <a:rPr lang="bg-BG" smtClean="0"/>
              <a:t>‹#›</a:t>
            </a:fld>
            <a:endParaRPr lang="bg-BG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F6DEF-D3F1-4D6E-9A3A-3D9AC1593B7A}" type="datetimeFigureOut">
              <a:rPr lang="bg-BG" smtClean="0"/>
              <a:t>01.12.2014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E53A9-5536-40A4-B8FA-DC8AB7104BAF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F6DEF-D3F1-4D6E-9A3A-3D9AC1593B7A}" type="datetimeFigureOut">
              <a:rPr lang="bg-BG" smtClean="0"/>
              <a:t>01.12.2014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E53A9-5536-40A4-B8FA-DC8AB7104BAF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FB6F6DEF-D3F1-4D6E-9A3A-3D9AC1593B7A}" type="datetimeFigureOut">
              <a:rPr lang="bg-BG" smtClean="0"/>
              <a:t>01.12.2014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bg-BG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389E53A9-5536-40A4-B8FA-DC8AB7104BAF}" type="slidenum">
              <a:rPr lang="bg-BG" smtClean="0"/>
              <a:t>‹#›</a:t>
            </a:fld>
            <a:endParaRPr lang="bg-BG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F6DEF-D3F1-4D6E-9A3A-3D9AC1593B7A}" type="datetimeFigureOut">
              <a:rPr lang="bg-BG" smtClean="0"/>
              <a:t>01.12.2014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E53A9-5536-40A4-B8FA-DC8AB7104BAF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F6DEF-D3F1-4D6E-9A3A-3D9AC1593B7A}" type="datetimeFigureOut">
              <a:rPr lang="bg-BG" smtClean="0"/>
              <a:t>01.12.2014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E53A9-5536-40A4-B8FA-DC8AB7104BAF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F6DEF-D3F1-4D6E-9A3A-3D9AC1593B7A}" type="datetimeFigureOut">
              <a:rPr lang="bg-BG" smtClean="0"/>
              <a:t>01.12.2014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E53A9-5536-40A4-B8FA-DC8AB7104BAF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F6DEF-D3F1-4D6E-9A3A-3D9AC1593B7A}" type="datetimeFigureOut">
              <a:rPr lang="bg-BG" smtClean="0"/>
              <a:t>01.12.2014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E53A9-5536-40A4-B8FA-DC8AB7104BAF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F6DEF-D3F1-4D6E-9A3A-3D9AC1593B7A}" type="datetimeFigureOut">
              <a:rPr lang="bg-BG" smtClean="0"/>
              <a:t>01.12.2014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E53A9-5536-40A4-B8FA-DC8AB7104BAF}" type="slidenum">
              <a:rPr lang="bg-BG" smtClean="0"/>
              <a:t>‹#›</a:t>
            </a:fld>
            <a:endParaRPr lang="bg-BG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F6DEF-D3F1-4D6E-9A3A-3D9AC1593B7A}" type="datetimeFigureOut">
              <a:rPr lang="bg-BG" smtClean="0"/>
              <a:t>01.12.2014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E53A9-5536-40A4-B8FA-DC8AB7104BAF}" type="slidenum">
              <a:rPr lang="bg-BG" smtClean="0"/>
              <a:t>‹#›</a:t>
            </a:fld>
            <a:endParaRPr lang="bg-BG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B6F6DEF-D3F1-4D6E-9A3A-3D9AC1593B7A}" type="datetimeFigureOut">
              <a:rPr lang="bg-BG" smtClean="0"/>
              <a:t>01.12.2014 г.</a:t>
            </a:fld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89E53A9-5536-40A4-B8FA-DC8AB7104BAF}" type="slidenum">
              <a:rPr lang="bg-BG" smtClean="0"/>
              <a:t>‹#›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bg-B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F6DEF-D3F1-4D6E-9A3A-3D9AC1593B7A}" type="datetimeFigureOut">
              <a:rPr lang="bg-BG" smtClean="0"/>
              <a:t>01.12.2014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E53A9-5536-40A4-B8FA-DC8AB7104BAF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B6F6DEF-D3F1-4D6E-9A3A-3D9AC1593B7A}" type="datetimeFigureOut">
              <a:rPr lang="bg-BG" smtClean="0"/>
              <a:t>01.12.2014 г.</a:t>
            </a:fld>
            <a:endParaRPr lang="bg-BG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89E53A9-5536-40A4-B8FA-DC8AB7104BAF}" type="slidenum">
              <a:rPr lang="bg-BG" smtClean="0"/>
              <a:t>‹#›</a:t>
            </a:fld>
            <a:endParaRPr lang="bg-BG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bg-BG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B6F6DEF-D3F1-4D6E-9A3A-3D9AC1593B7A}" type="datetimeFigureOut">
              <a:rPr lang="bg-BG" smtClean="0"/>
              <a:t>01.12.2014 г.</a:t>
            </a:fld>
            <a:endParaRPr lang="bg-BG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89E53A9-5536-40A4-B8FA-DC8AB7104BAF}" type="slidenum">
              <a:rPr lang="bg-BG" smtClean="0"/>
              <a:t>‹#›</a:t>
            </a:fld>
            <a:endParaRPr lang="bg-BG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bg-BG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B6F6DEF-D3F1-4D6E-9A3A-3D9AC1593B7A}" type="datetimeFigureOut">
              <a:rPr lang="bg-BG" smtClean="0"/>
              <a:t>01.12.2014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bg-BG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89E53A9-5536-40A4-B8FA-DC8AB7104BAF}" type="slidenum">
              <a:rPr lang="bg-BG" smtClean="0"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FB6F6DEF-D3F1-4D6E-9A3A-3D9AC1593B7A}" type="datetimeFigureOut">
              <a:rPr lang="bg-BG" smtClean="0"/>
              <a:t>01.12.2014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389E53A9-5536-40A4-B8FA-DC8AB7104BAF}" type="slidenum">
              <a:rPr lang="bg-BG" smtClean="0"/>
              <a:t>‹#›</a:t>
            </a:fld>
            <a:endParaRPr lang="bg-BG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FB6F6DEF-D3F1-4D6E-9A3A-3D9AC1593B7A}" type="datetimeFigureOut">
              <a:rPr lang="bg-BG" smtClean="0"/>
              <a:t>01.12.2014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389E53A9-5536-40A4-B8FA-DC8AB7104BAF}" type="slidenum">
              <a:rPr lang="bg-BG" smtClean="0"/>
              <a:t>‹#›</a:t>
            </a:fld>
            <a:endParaRPr lang="bg-BG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14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slide" Target="slide18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9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19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slide" Target="slide20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22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22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slide" Target="slide23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25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25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slide" Target="slide27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28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28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slide" Target="slide30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96073" y="1340768"/>
            <a:ext cx="7597401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g-BG" sz="6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Общувай безопасно</a:t>
            </a:r>
          </a:p>
          <a:p>
            <a:pPr algn="ctr"/>
            <a:r>
              <a:rPr lang="bg-BG" sz="6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в Интернет</a:t>
            </a:r>
            <a:endParaRPr lang="en-US" sz="6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8194" name="Picture 2" descr="http://www.childdef.com/images/child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797152"/>
            <a:ext cx="1905000" cy="147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192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ПРАВИЛО </a:t>
            </a:r>
            <a:r>
              <a:rPr lang="bg-BG" dirty="0" smtClean="0"/>
              <a:t>№ 5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970784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НЕ отговаряй на никакви съобщения, които са обидни или по някакъв начин те смущават.</a:t>
            </a:r>
            <a:endParaRPr lang="bg-BG" dirty="0"/>
          </a:p>
        </p:txBody>
      </p:sp>
      <p:pic>
        <p:nvPicPr>
          <p:cNvPr id="4098" name="Picture 2" descr="http://www.blagoevgrad.eu/wp-content/uploads/2012/02/child40_computer_free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72816"/>
            <a:ext cx="3840427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2606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ПРАВИЛО </a:t>
            </a:r>
            <a:r>
              <a:rPr lang="bg-BG" dirty="0" smtClean="0"/>
              <a:t>№ 6</a:t>
            </a:r>
            <a:r>
              <a:rPr lang="bg-BG" dirty="0"/>
              <a:t> 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779912" y="1600200"/>
            <a:ext cx="4906888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НЕ прави нищо в Интернет, което може да е във вреда на другиго или в нарушение на закона.</a:t>
            </a:r>
            <a:endParaRPr lang="bg-BG" dirty="0"/>
          </a:p>
        </p:txBody>
      </p:sp>
      <p:pic>
        <p:nvPicPr>
          <p:cNvPr id="3074" name="Picture 2" descr="http://www.consilium.europa.eu/media/1807045/20121127educb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28800"/>
            <a:ext cx="2857500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981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ПРАВИЛО № 7 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39472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Ще опитвам да използвам компютъра не повече от 1 час на ден.</a:t>
            </a:r>
            <a:endParaRPr lang="bg-BG" dirty="0"/>
          </a:p>
        </p:txBody>
      </p:sp>
      <p:pic>
        <p:nvPicPr>
          <p:cNvPr id="5122" name="Picture 2" descr="http://www.smolyannews.com/static/images/news/source/435509843_momchence-kompiutar-zdrave-b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63" b="9335"/>
          <a:stretch/>
        </p:blipFill>
        <p:spPr bwMode="auto">
          <a:xfrm>
            <a:off x="4211960" y="1556792"/>
            <a:ext cx="4534901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552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404664"/>
            <a:ext cx="6781800" cy="1600200"/>
          </a:xfrm>
        </p:spPr>
        <p:txBody>
          <a:bodyPr>
            <a:normAutofit fontScale="90000"/>
          </a:bodyPr>
          <a:lstStyle/>
          <a:p>
            <a:r>
              <a:rPr lang="bg-BG" dirty="0" smtClean="0"/>
              <a:t>Правилно или грешно?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1756792"/>
          </a:xfrm>
        </p:spPr>
        <p:txBody>
          <a:bodyPr/>
          <a:lstStyle/>
          <a:p>
            <a:pPr marL="0" indent="0">
              <a:buNone/>
            </a:pPr>
            <a:r>
              <a:rPr lang="bg-BG" dirty="0" smtClean="0"/>
              <a:t>Трябва да споделя с родителите си или учителя, ако някой от моите познати в чата ме притисни с въпроси или отношение.</a:t>
            </a:r>
            <a:endParaRPr lang="bg-BG" dirty="0"/>
          </a:p>
        </p:txBody>
      </p:sp>
      <p:sp>
        <p:nvSpPr>
          <p:cNvPr id="4" name="Oval 3">
            <a:hlinkClick r:id="rId2" action="ppaction://hlinksldjump"/>
          </p:cNvPr>
          <p:cNvSpPr/>
          <p:nvPr/>
        </p:nvSpPr>
        <p:spPr>
          <a:xfrm>
            <a:off x="1115616" y="3933056"/>
            <a:ext cx="2088232" cy="18722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/>
              <a:t>П</a:t>
            </a:r>
            <a:r>
              <a:rPr lang="bg-BG" dirty="0" smtClean="0"/>
              <a:t>РАВИЛНО</a:t>
            </a:r>
            <a:endParaRPr lang="bg-BG" dirty="0"/>
          </a:p>
        </p:txBody>
      </p:sp>
      <p:sp>
        <p:nvSpPr>
          <p:cNvPr id="5" name="Oval 4">
            <a:hlinkClick r:id="rId3" action="ppaction://hlinksldjump"/>
          </p:cNvPr>
          <p:cNvSpPr/>
          <p:nvPr/>
        </p:nvSpPr>
        <p:spPr>
          <a:xfrm>
            <a:off x="5148064" y="3919880"/>
            <a:ext cx="2088232" cy="1872208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ГРЕШНО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28752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420888"/>
            <a:ext cx="8229600" cy="1600200"/>
          </a:xfrm>
        </p:spPr>
        <p:txBody>
          <a:bodyPr/>
          <a:lstStyle/>
          <a:p>
            <a:r>
              <a:rPr lang="bg-BG" sz="11500" dirty="0" smtClean="0">
                <a:solidFill>
                  <a:srgbClr val="C00000"/>
                </a:solidFill>
              </a:rPr>
              <a:t>Верен отговор!</a:t>
            </a:r>
            <a:endParaRPr lang="bg-BG" sz="11500" dirty="0">
              <a:solidFill>
                <a:srgbClr val="C00000"/>
              </a:solidFill>
            </a:endParaRPr>
          </a:p>
        </p:txBody>
      </p:sp>
      <p:sp>
        <p:nvSpPr>
          <p:cNvPr id="4" name="Right Arrow 3">
            <a:hlinkClick r:id="rId2" action="ppaction://hlinksldjump"/>
          </p:cNvPr>
          <p:cNvSpPr/>
          <p:nvPr/>
        </p:nvSpPr>
        <p:spPr>
          <a:xfrm>
            <a:off x="2051720" y="4725144"/>
            <a:ext cx="3960440" cy="16561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Следващ въпрос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195494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420888"/>
            <a:ext cx="8229600" cy="1600200"/>
          </a:xfrm>
        </p:spPr>
        <p:txBody>
          <a:bodyPr/>
          <a:lstStyle/>
          <a:p>
            <a:r>
              <a:rPr lang="bg-BG" sz="11500" dirty="0" smtClean="0">
                <a:solidFill>
                  <a:srgbClr val="002060"/>
                </a:solidFill>
              </a:rPr>
              <a:t>Грешен отговор!</a:t>
            </a:r>
            <a:endParaRPr lang="bg-BG" sz="11500" dirty="0">
              <a:solidFill>
                <a:srgbClr val="002060"/>
              </a:solidFill>
            </a:endParaRPr>
          </a:p>
        </p:txBody>
      </p:sp>
      <p:sp>
        <p:nvSpPr>
          <p:cNvPr id="3" name="Right Arrow 2">
            <a:hlinkClick r:id="rId2" action="ppaction://hlinksldjump"/>
          </p:cNvPr>
          <p:cNvSpPr/>
          <p:nvPr/>
        </p:nvSpPr>
        <p:spPr>
          <a:xfrm>
            <a:off x="2051720" y="4725144"/>
            <a:ext cx="3960440" cy="16561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Следващ въпрос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252656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988840"/>
            <a:ext cx="8229600" cy="1684784"/>
          </a:xfrm>
        </p:spPr>
        <p:txBody>
          <a:bodyPr/>
          <a:lstStyle/>
          <a:p>
            <a:pPr marL="0" indent="0">
              <a:buNone/>
            </a:pPr>
            <a:r>
              <a:rPr lang="bg-BG" dirty="0" smtClean="0"/>
              <a:t>В интернет никой не ме познава и мога да </a:t>
            </a:r>
            <a:r>
              <a:rPr lang="bg-BG" dirty="0" smtClean="0"/>
              <a:t>се </a:t>
            </a:r>
            <a:r>
              <a:rPr lang="bg-BG" dirty="0" smtClean="0"/>
              <a:t>държа както искам, без да отговарям за действията си.</a:t>
            </a:r>
            <a:endParaRPr lang="bg-BG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99592" y="548680"/>
            <a:ext cx="6781800" cy="1600200"/>
          </a:xfrm>
        </p:spPr>
        <p:txBody>
          <a:bodyPr>
            <a:normAutofit fontScale="90000"/>
          </a:bodyPr>
          <a:lstStyle/>
          <a:p>
            <a:r>
              <a:rPr lang="bg-BG" dirty="0" smtClean="0"/>
              <a:t>Правилно или грешно?</a:t>
            </a:r>
            <a:endParaRPr lang="bg-BG" dirty="0"/>
          </a:p>
        </p:txBody>
      </p:sp>
      <p:sp>
        <p:nvSpPr>
          <p:cNvPr id="5" name="Oval 4">
            <a:hlinkClick r:id="rId2" action="ppaction://hlinksldjump"/>
          </p:cNvPr>
          <p:cNvSpPr/>
          <p:nvPr/>
        </p:nvSpPr>
        <p:spPr>
          <a:xfrm>
            <a:off x="1115616" y="3933056"/>
            <a:ext cx="2088232" cy="18722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/>
              <a:t>П</a:t>
            </a:r>
            <a:r>
              <a:rPr lang="bg-BG" dirty="0" smtClean="0"/>
              <a:t>РАВИЛНО</a:t>
            </a:r>
            <a:endParaRPr lang="bg-BG" dirty="0"/>
          </a:p>
        </p:txBody>
      </p:sp>
      <p:sp>
        <p:nvSpPr>
          <p:cNvPr id="6" name="Oval 5">
            <a:hlinkClick r:id="rId3" action="ppaction://hlinksldjump"/>
          </p:cNvPr>
          <p:cNvSpPr/>
          <p:nvPr/>
        </p:nvSpPr>
        <p:spPr>
          <a:xfrm>
            <a:off x="5148064" y="3919880"/>
            <a:ext cx="2088232" cy="1872208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ГРЕШНО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10146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420888"/>
            <a:ext cx="8229600" cy="1600200"/>
          </a:xfrm>
        </p:spPr>
        <p:txBody>
          <a:bodyPr>
            <a:normAutofit fontScale="90000"/>
          </a:bodyPr>
          <a:lstStyle/>
          <a:p>
            <a:r>
              <a:rPr lang="bg-BG" sz="11500" dirty="0" smtClean="0"/>
              <a:t>Верен отговор!</a:t>
            </a:r>
            <a:endParaRPr lang="bg-BG" sz="11500" dirty="0"/>
          </a:p>
        </p:txBody>
      </p:sp>
      <p:sp>
        <p:nvSpPr>
          <p:cNvPr id="3" name="Right Arrow 2">
            <a:hlinkClick r:id="rId2" action="ppaction://hlinksldjump"/>
          </p:cNvPr>
          <p:cNvSpPr/>
          <p:nvPr/>
        </p:nvSpPr>
        <p:spPr>
          <a:xfrm>
            <a:off x="2051720" y="4725144"/>
            <a:ext cx="3960440" cy="16561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Следващ въпрос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20102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420888"/>
            <a:ext cx="8229600" cy="1600200"/>
          </a:xfrm>
        </p:spPr>
        <p:txBody>
          <a:bodyPr>
            <a:normAutofit fontScale="90000"/>
          </a:bodyPr>
          <a:lstStyle/>
          <a:p>
            <a:r>
              <a:rPr lang="bg-BG" sz="11500" dirty="0" smtClean="0">
                <a:solidFill>
                  <a:srgbClr val="002060"/>
                </a:solidFill>
              </a:rPr>
              <a:t>Грешен отговор!</a:t>
            </a:r>
            <a:endParaRPr lang="bg-BG" sz="11500" dirty="0">
              <a:solidFill>
                <a:srgbClr val="002060"/>
              </a:solidFill>
            </a:endParaRPr>
          </a:p>
        </p:txBody>
      </p:sp>
      <p:sp>
        <p:nvSpPr>
          <p:cNvPr id="3" name="Right Arrow 2">
            <a:hlinkClick r:id="rId2" action="ppaction://hlinksldjump"/>
          </p:cNvPr>
          <p:cNvSpPr/>
          <p:nvPr/>
        </p:nvSpPr>
        <p:spPr>
          <a:xfrm>
            <a:off x="2051720" y="4725144"/>
            <a:ext cx="3960440" cy="16561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Следващ въпрос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87232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bg-BG" dirty="0" smtClean="0"/>
              <a:t>Не вярвам на всичко написано в интернет, защото знам, че има и злонамерени хора.</a:t>
            </a:r>
            <a:endParaRPr lang="bg-BG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27584" y="404664"/>
            <a:ext cx="6781800" cy="1600200"/>
          </a:xfrm>
        </p:spPr>
        <p:txBody>
          <a:bodyPr>
            <a:normAutofit fontScale="90000"/>
          </a:bodyPr>
          <a:lstStyle/>
          <a:p>
            <a:r>
              <a:rPr lang="bg-BG" dirty="0" smtClean="0"/>
              <a:t>Правилно или грешно?</a:t>
            </a:r>
            <a:endParaRPr lang="bg-BG" dirty="0"/>
          </a:p>
        </p:txBody>
      </p:sp>
      <p:sp>
        <p:nvSpPr>
          <p:cNvPr id="5" name="Oval 4">
            <a:hlinkClick r:id="rId2" action="ppaction://hlinksldjump"/>
          </p:cNvPr>
          <p:cNvSpPr/>
          <p:nvPr/>
        </p:nvSpPr>
        <p:spPr>
          <a:xfrm>
            <a:off x="1115616" y="3933056"/>
            <a:ext cx="2088232" cy="18722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/>
              <a:t>П</a:t>
            </a:r>
            <a:r>
              <a:rPr lang="bg-BG" dirty="0" smtClean="0"/>
              <a:t>РАВИЛНО</a:t>
            </a:r>
            <a:endParaRPr lang="bg-BG" dirty="0"/>
          </a:p>
        </p:txBody>
      </p:sp>
      <p:sp>
        <p:nvSpPr>
          <p:cNvPr id="6" name="Oval 5">
            <a:hlinkClick r:id="rId3" action="ppaction://hlinksldjump"/>
          </p:cNvPr>
          <p:cNvSpPr/>
          <p:nvPr/>
        </p:nvSpPr>
        <p:spPr>
          <a:xfrm>
            <a:off x="5148064" y="3919880"/>
            <a:ext cx="2088232" cy="1872208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ГРЕШНО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698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bg-BG" dirty="0" smtClean="0"/>
              <a:t>Съдържание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9552" y="1310034"/>
            <a:ext cx="8229600" cy="4525963"/>
          </a:xfrm>
        </p:spPr>
        <p:txBody>
          <a:bodyPr/>
          <a:lstStyle/>
          <a:p>
            <a:r>
              <a:rPr lang="en-US" dirty="0" smtClean="0"/>
              <a:t>1. </a:t>
            </a:r>
            <a:r>
              <a:rPr lang="bg-BG" dirty="0" smtClean="0"/>
              <a:t>Какви са предимствата и недостатъците на Интернет?</a:t>
            </a:r>
          </a:p>
          <a:p>
            <a:r>
              <a:rPr lang="bg-BG" dirty="0" smtClean="0"/>
              <a:t>2. Достатъчно ли сигурност ни дават социалните мрежи при общуването?</a:t>
            </a:r>
          </a:p>
          <a:p>
            <a:r>
              <a:rPr lang="bg-BG" dirty="0" smtClean="0"/>
              <a:t>3. Правила</a:t>
            </a:r>
          </a:p>
          <a:p>
            <a:r>
              <a:rPr lang="bg-BG" dirty="0" smtClean="0"/>
              <a:t>4. Правилно или грешно</a:t>
            </a:r>
          </a:p>
          <a:p>
            <a:endParaRPr lang="bg-BG" dirty="0"/>
          </a:p>
        </p:txBody>
      </p:sp>
      <p:pic>
        <p:nvPicPr>
          <p:cNvPr id="9218" name="Picture 2" descr="http://npclasssp.primaryblogger.co.uk/files/2013/01/desktop_computer_carto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573016"/>
            <a:ext cx="2952328" cy="3005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8133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420888"/>
            <a:ext cx="8229600" cy="1600200"/>
          </a:xfrm>
        </p:spPr>
        <p:txBody>
          <a:bodyPr>
            <a:normAutofit fontScale="90000"/>
          </a:bodyPr>
          <a:lstStyle/>
          <a:p>
            <a:r>
              <a:rPr lang="bg-BG" sz="11500" dirty="0" smtClean="0"/>
              <a:t>Верен отговор!</a:t>
            </a:r>
            <a:endParaRPr lang="bg-BG" sz="11500" dirty="0"/>
          </a:p>
        </p:txBody>
      </p:sp>
      <p:sp>
        <p:nvSpPr>
          <p:cNvPr id="3" name="Right Arrow 2">
            <a:hlinkClick r:id="rId2" action="ppaction://hlinksldjump"/>
          </p:cNvPr>
          <p:cNvSpPr/>
          <p:nvPr/>
        </p:nvSpPr>
        <p:spPr>
          <a:xfrm>
            <a:off x="2051720" y="4725144"/>
            <a:ext cx="3960440" cy="16561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Следващ въпрос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20102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420888"/>
            <a:ext cx="8229600" cy="1600200"/>
          </a:xfrm>
        </p:spPr>
        <p:txBody>
          <a:bodyPr>
            <a:normAutofit fontScale="90000"/>
          </a:bodyPr>
          <a:lstStyle/>
          <a:p>
            <a:r>
              <a:rPr lang="bg-BG" sz="11500" dirty="0" smtClean="0">
                <a:solidFill>
                  <a:srgbClr val="002060"/>
                </a:solidFill>
              </a:rPr>
              <a:t>Грешен отговор!</a:t>
            </a:r>
            <a:endParaRPr lang="bg-BG" sz="11500" dirty="0">
              <a:solidFill>
                <a:srgbClr val="002060"/>
              </a:solidFill>
            </a:endParaRPr>
          </a:p>
        </p:txBody>
      </p:sp>
      <p:sp>
        <p:nvSpPr>
          <p:cNvPr id="3" name="Right Arrow 2">
            <a:hlinkClick r:id="rId2" action="ppaction://hlinksldjump"/>
          </p:cNvPr>
          <p:cNvSpPr/>
          <p:nvPr/>
        </p:nvSpPr>
        <p:spPr>
          <a:xfrm>
            <a:off x="2051720" y="4725144"/>
            <a:ext cx="3960440" cy="16561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Следващ въпрос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87232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bg-BG" dirty="0" smtClean="0"/>
              <a:t>Нямам право да публикувам чужди снимки, информация или материали, без разрешение.</a:t>
            </a:r>
            <a:endParaRPr lang="bg-BG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27584" y="620688"/>
            <a:ext cx="6781800" cy="1600200"/>
          </a:xfrm>
        </p:spPr>
        <p:txBody>
          <a:bodyPr>
            <a:normAutofit fontScale="90000"/>
          </a:bodyPr>
          <a:lstStyle/>
          <a:p>
            <a:r>
              <a:rPr lang="bg-BG" dirty="0" smtClean="0"/>
              <a:t>Правилно или грешно?</a:t>
            </a:r>
            <a:endParaRPr lang="bg-BG" dirty="0"/>
          </a:p>
        </p:txBody>
      </p:sp>
      <p:sp>
        <p:nvSpPr>
          <p:cNvPr id="5" name="Oval 4">
            <a:hlinkClick r:id="rId2" action="ppaction://hlinksldjump"/>
          </p:cNvPr>
          <p:cNvSpPr/>
          <p:nvPr/>
        </p:nvSpPr>
        <p:spPr>
          <a:xfrm>
            <a:off x="1115616" y="3933056"/>
            <a:ext cx="2088232" cy="18722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/>
              <a:t>П</a:t>
            </a:r>
            <a:r>
              <a:rPr lang="bg-BG" dirty="0" smtClean="0"/>
              <a:t>РАВИЛНО</a:t>
            </a:r>
            <a:endParaRPr lang="bg-BG" dirty="0"/>
          </a:p>
        </p:txBody>
      </p:sp>
      <p:sp>
        <p:nvSpPr>
          <p:cNvPr id="6" name="Oval 5">
            <a:hlinkClick r:id="rId3" action="ppaction://hlinksldjump"/>
          </p:cNvPr>
          <p:cNvSpPr/>
          <p:nvPr/>
        </p:nvSpPr>
        <p:spPr>
          <a:xfrm>
            <a:off x="5148064" y="3919880"/>
            <a:ext cx="2088232" cy="1872208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ГРЕШНО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717006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420888"/>
            <a:ext cx="8229600" cy="1600200"/>
          </a:xfrm>
        </p:spPr>
        <p:txBody>
          <a:bodyPr>
            <a:normAutofit fontScale="90000"/>
          </a:bodyPr>
          <a:lstStyle/>
          <a:p>
            <a:r>
              <a:rPr lang="bg-BG" sz="11500" dirty="0" smtClean="0"/>
              <a:t>Верен отговор!</a:t>
            </a:r>
            <a:endParaRPr lang="bg-BG" sz="11500" dirty="0"/>
          </a:p>
        </p:txBody>
      </p:sp>
      <p:sp>
        <p:nvSpPr>
          <p:cNvPr id="3" name="Right Arrow 2">
            <a:hlinkClick r:id="rId2" action="ppaction://hlinksldjump"/>
          </p:cNvPr>
          <p:cNvSpPr/>
          <p:nvPr/>
        </p:nvSpPr>
        <p:spPr>
          <a:xfrm>
            <a:off x="2051720" y="4725144"/>
            <a:ext cx="3960440" cy="16561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Следващ въпрос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20102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420888"/>
            <a:ext cx="8229600" cy="1600200"/>
          </a:xfrm>
        </p:spPr>
        <p:txBody>
          <a:bodyPr>
            <a:normAutofit fontScale="90000"/>
          </a:bodyPr>
          <a:lstStyle/>
          <a:p>
            <a:r>
              <a:rPr lang="bg-BG" sz="11500" dirty="0" smtClean="0">
                <a:solidFill>
                  <a:srgbClr val="002060"/>
                </a:solidFill>
              </a:rPr>
              <a:t>Грешен отговор!</a:t>
            </a:r>
            <a:endParaRPr lang="bg-BG" sz="11500" dirty="0">
              <a:solidFill>
                <a:srgbClr val="002060"/>
              </a:solidFill>
            </a:endParaRPr>
          </a:p>
        </p:txBody>
      </p:sp>
      <p:sp>
        <p:nvSpPr>
          <p:cNvPr id="3" name="Right Arrow 2">
            <a:hlinkClick r:id="rId2" action="ppaction://hlinksldjump"/>
          </p:cNvPr>
          <p:cNvSpPr/>
          <p:nvPr/>
        </p:nvSpPr>
        <p:spPr>
          <a:xfrm>
            <a:off x="2051720" y="4725144"/>
            <a:ext cx="3960440" cy="16561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Следващ въпрос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87232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1756792"/>
          </a:xfrm>
        </p:spPr>
        <p:txBody>
          <a:bodyPr/>
          <a:lstStyle/>
          <a:p>
            <a:pPr marL="0" indent="0">
              <a:buNone/>
            </a:pPr>
            <a:r>
              <a:rPr lang="bg-BG" dirty="0" smtClean="0"/>
              <a:t>Няма нищо лошо да поискам на моя приятел паролата и за влизане в чата и да пиша от негово име.</a:t>
            </a:r>
            <a:endParaRPr lang="bg-BG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27584" y="476672"/>
            <a:ext cx="6781800" cy="1600200"/>
          </a:xfrm>
        </p:spPr>
        <p:txBody>
          <a:bodyPr>
            <a:normAutofit fontScale="90000"/>
          </a:bodyPr>
          <a:lstStyle/>
          <a:p>
            <a:r>
              <a:rPr lang="bg-BG" dirty="0" smtClean="0"/>
              <a:t>Правилно или грешно?</a:t>
            </a:r>
            <a:endParaRPr lang="bg-BG" dirty="0"/>
          </a:p>
        </p:txBody>
      </p:sp>
      <p:sp>
        <p:nvSpPr>
          <p:cNvPr id="5" name="Oval 4">
            <a:hlinkClick r:id="rId2" action="ppaction://hlinksldjump"/>
          </p:cNvPr>
          <p:cNvSpPr/>
          <p:nvPr/>
        </p:nvSpPr>
        <p:spPr>
          <a:xfrm>
            <a:off x="1115616" y="3933056"/>
            <a:ext cx="2088232" cy="18722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/>
              <a:t>П</a:t>
            </a:r>
            <a:r>
              <a:rPr lang="bg-BG" dirty="0" smtClean="0"/>
              <a:t>РАВИЛНО</a:t>
            </a:r>
            <a:endParaRPr lang="bg-BG" dirty="0"/>
          </a:p>
        </p:txBody>
      </p:sp>
      <p:sp>
        <p:nvSpPr>
          <p:cNvPr id="6" name="Oval 5">
            <a:hlinkClick r:id="rId3" action="ppaction://hlinksldjump"/>
          </p:cNvPr>
          <p:cNvSpPr/>
          <p:nvPr/>
        </p:nvSpPr>
        <p:spPr>
          <a:xfrm>
            <a:off x="5148064" y="3919880"/>
            <a:ext cx="2088232" cy="1872208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ГРЕШНО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937862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420888"/>
            <a:ext cx="8229600" cy="1600200"/>
          </a:xfrm>
        </p:spPr>
        <p:txBody>
          <a:bodyPr>
            <a:normAutofit fontScale="90000"/>
          </a:bodyPr>
          <a:lstStyle/>
          <a:p>
            <a:r>
              <a:rPr lang="bg-BG" sz="11500" dirty="0" smtClean="0"/>
              <a:t>Верен отговор!</a:t>
            </a:r>
            <a:endParaRPr lang="bg-BG" sz="11500" dirty="0"/>
          </a:p>
        </p:txBody>
      </p:sp>
      <p:sp>
        <p:nvSpPr>
          <p:cNvPr id="3" name="Right Arrow 2">
            <a:hlinkClick r:id="rId2" action="ppaction://hlinksldjump"/>
          </p:cNvPr>
          <p:cNvSpPr/>
          <p:nvPr/>
        </p:nvSpPr>
        <p:spPr>
          <a:xfrm>
            <a:off x="2051720" y="4725144"/>
            <a:ext cx="3960440" cy="16561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Следващ въпрос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20102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420888"/>
            <a:ext cx="8229600" cy="1600200"/>
          </a:xfrm>
        </p:spPr>
        <p:txBody>
          <a:bodyPr>
            <a:normAutofit fontScale="90000"/>
          </a:bodyPr>
          <a:lstStyle/>
          <a:p>
            <a:r>
              <a:rPr lang="bg-BG" sz="11500" dirty="0" smtClean="0">
                <a:solidFill>
                  <a:srgbClr val="002060"/>
                </a:solidFill>
              </a:rPr>
              <a:t>Грешен отговор!</a:t>
            </a:r>
            <a:endParaRPr lang="bg-BG" sz="11500" dirty="0">
              <a:solidFill>
                <a:srgbClr val="002060"/>
              </a:solidFill>
            </a:endParaRPr>
          </a:p>
        </p:txBody>
      </p:sp>
      <p:sp>
        <p:nvSpPr>
          <p:cNvPr id="3" name="Right Arrow 2">
            <a:hlinkClick r:id="rId2" action="ppaction://hlinksldjump"/>
          </p:cNvPr>
          <p:cNvSpPr/>
          <p:nvPr/>
        </p:nvSpPr>
        <p:spPr>
          <a:xfrm>
            <a:off x="2051720" y="4725144"/>
            <a:ext cx="3960440" cy="16561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Следващ въпрос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87232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bg-BG" dirty="0" smtClean="0"/>
              <a:t>Когато получа по електронната поща писмо от непознат адрес аз трябва да го отворя и да му отговоря.</a:t>
            </a:r>
            <a:endParaRPr lang="bg-BG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71600" y="476672"/>
            <a:ext cx="6781800" cy="1600200"/>
          </a:xfrm>
        </p:spPr>
        <p:txBody>
          <a:bodyPr>
            <a:normAutofit fontScale="90000"/>
          </a:bodyPr>
          <a:lstStyle/>
          <a:p>
            <a:r>
              <a:rPr lang="bg-BG" dirty="0" smtClean="0"/>
              <a:t>Правилно или грешно?</a:t>
            </a:r>
            <a:endParaRPr lang="bg-BG" dirty="0"/>
          </a:p>
        </p:txBody>
      </p:sp>
      <p:sp>
        <p:nvSpPr>
          <p:cNvPr id="5" name="Oval 4">
            <a:hlinkClick r:id="rId2" action="ppaction://hlinksldjump"/>
          </p:cNvPr>
          <p:cNvSpPr/>
          <p:nvPr/>
        </p:nvSpPr>
        <p:spPr>
          <a:xfrm>
            <a:off x="1115616" y="3933056"/>
            <a:ext cx="2088232" cy="18722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/>
              <a:t>П</a:t>
            </a:r>
            <a:r>
              <a:rPr lang="bg-BG" dirty="0" smtClean="0"/>
              <a:t>РАВИЛНО</a:t>
            </a:r>
            <a:endParaRPr lang="bg-BG" dirty="0"/>
          </a:p>
        </p:txBody>
      </p:sp>
      <p:sp>
        <p:nvSpPr>
          <p:cNvPr id="6" name="Oval 5">
            <a:hlinkClick r:id="rId3" action="ppaction://hlinksldjump"/>
          </p:cNvPr>
          <p:cNvSpPr/>
          <p:nvPr/>
        </p:nvSpPr>
        <p:spPr>
          <a:xfrm>
            <a:off x="5148064" y="3919880"/>
            <a:ext cx="2088232" cy="1872208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ГРЕШНО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98830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420888"/>
            <a:ext cx="8229600" cy="1600200"/>
          </a:xfrm>
        </p:spPr>
        <p:txBody>
          <a:bodyPr>
            <a:normAutofit fontScale="90000"/>
          </a:bodyPr>
          <a:lstStyle/>
          <a:p>
            <a:r>
              <a:rPr lang="bg-BG" sz="11500" dirty="0" smtClean="0"/>
              <a:t>Верен отговор!</a:t>
            </a:r>
            <a:endParaRPr lang="bg-BG" sz="11500" dirty="0"/>
          </a:p>
        </p:txBody>
      </p:sp>
    </p:spTree>
    <p:extLst>
      <p:ext uri="{BB962C8B-B14F-4D97-AF65-F5344CB8AC3E}">
        <p14:creationId xmlns:p14="http://schemas.microsoft.com/office/powerpoint/2010/main" val="1353739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g-BG" dirty="0" smtClean="0"/>
              <a:t>Предимства и недостатъци на интернет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Интернетът предоставя </a:t>
            </a:r>
            <a:r>
              <a:rPr lang="ru-RU" b="1" dirty="0">
                <a:solidFill>
                  <a:srgbClr val="C00000"/>
                </a:solidFill>
              </a:rPr>
              <a:t>неограничени възможности за информация и развлечение. Но има и лоши страни. За съжаление </a:t>
            </a:r>
            <a:r>
              <a:rPr lang="ru-RU" b="1" dirty="0" smtClean="0">
                <a:solidFill>
                  <a:srgbClr val="C00000"/>
                </a:solidFill>
              </a:rPr>
              <a:t>може </a:t>
            </a:r>
            <a:r>
              <a:rPr lang="ru-RU" b="1" dirty="0">
                <a:solidFill>
                  <a:srgbClr val="C00000"/>
                </a:solidFill>
              </a:rPr>
              <a:t>да </a:t>
            </a:r>
            <a:r>
              <a:rPr lang="ru-RU" b="1" dirty="0" smtClean="0">
                <a:solidFill>
                  <a:srgbClr val="C00000"/>
                </a:solidFill>
              </a:rPr>
              <a:t>бъде и много опасен.</a:t>
            </a:r>
            <a:endParaRPr lang="bg-BG" b="1" dirty="0">
              <a:solidFill>
                <a:srgbClr val="C00000"/>
              </a:solidFill>
            </a:endParaRPr>
          </a:p>
        </p:txBody>
      </p:sp>
      <p:pic>
        <p:nvPicPr>
          <p:cNvPr id="10242" name="Picture 2" descr="http://blogs.flinders.edu.au/flinders-news/files/2012/02/13-feb-12-cyber-safety-stor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05064"/>
            <a:ext cx="3008652" cy="2612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861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420888"/>
            <a:ext cx="8229600" cy="1600200"/>
          </a:xfrm>
        </p:spPr>
        <p:txBody>
          <a:bodyPr>
            <a:normAutofit fontScale="90000"/>
          </a:bodyPr>
          <a:lstStyle/>
          <a:p>
            <a:r>
              <a:rPr lang="bg-BG" sz="11500" dirty="0" smtClean="0">
                <a:solidFill>
                  <a:srgbClr val="00B050"/>
                </a:solidFill>
              </a:rPr>
              <a:t>Грешен отговор!</a:t>
            </a:r>
            <a:endParaRPr lang="bg-BG" sz="115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558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g-BG" dirty="0" smtClean="0"/>
              <a:t>Сигурност в интернет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В интернет децата </a:t>
            </a:r>
            <a:r>
              <a:rPr lang="ru-RU" dirty="0"/>
              <a:t>и младите </a:t>
            </a:r>
            <a:r>
              <a:rPr lang="ru-RU" dirty="0" smtClean="0"/>
              <a:t>хора могат </a:t>
            </a:r>
            <a:r>
              <a:rPr lang="ru-RU" dirty="0"/>
              <a:t>да срещнат не само приятели, но и непознати. Когато са в мрежата, може да бъдат наранени, измамени и малтретирани. </a:t>
            </a:r>
            <a:endParaRPr lang="bg-BG" dirty="0"/>
          </a:p>
        </p:txBody>
      </p:sp>
      <p:pic>
        <p:nvPicPr>
          <p:cNvPr id="11266" name="Picture 2" descr="http://s3.amazonaws.com/kidzworld_photo/images/2010719/3ef5ebfe-f519-46db-a55b-69989cb4cc93/gallery_OnlineSafetyTop10ThingsNOTToPost-Gallery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33056"/>
            <a:ext cx="3333750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9417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"/>
          <a:stretch/>
        </p:blipFill>
        <p:spPr>
          <a:xfrm>
            <a:off x="251520" y="1052736"/>
            <a:ext cx="8017354" cy="568198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67744" y="1268760"/>
            <a:ext cx="6192688" cy="2304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В Интернет също има правила. </a:t>
            </a:r>
          </a:p>
          <a:p>
            <a:pPr algn="ctr"/>
            <a:r>
              <a:rPr lang="ru-RU" sz="3200" dirty="0" smtClean="0"/>
              <a:t>Те са:</a:t>
            </a:r>
            <a:endParaRPr lang="bg-BG" sz="3200" dirty="0"/>
          </a:p>
        </p:txBody>
      </p:sp>
    </p:spTree>
    <p:extLst>
      <p:ext uri="{BB962C8B-B14F-4D97-AF65-F5344CB8AC3E}">
        <p14:creationId xmlns:p14="http://schemas.microsoft.com/office/powerpoint/2010/main" val="1939465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ПРАВИЛО </a:t>
            </a:r>
            <a:r>
              <a:rPr lang="bg-BG" dirty="0" smtClean="0"/>
              <a:t>№ 1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076056" y="1484784"/>
            <a:ext cx="4000375" cy="4525963"/>
          </a:xfrm>
        </p:spPr>
        <p:txBody>
          <a:bodyPr>
            <a:normAutofit/>
          </a:bodyPr>
          <a:lstStyle/>
          <a:p>
            <a:r>
              <a:rPr lang="ru-RU" dirty="0"/>
              <a:t>Не давай никаква лична информация адрес, телефонен номер, служебните адреси и телефони на родителите си.</a:t>
            </a:r>
            <a:endParaRPr lang="bg-BG" dirty="0"/>
          </a:p>
        </p:txBody>
      </p:sp>
      <p:pic>
        <p:nvPicPr>
          <p:cNvPr id="1026" name="Picture 2" descr="http://www.elhovonews.info/wp-content/uploads/2011/02/dec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500062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7653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ПРАВИЛО </a:t>
            </a:r>
            <a:r>
              <a:rPr lang="bg-BG" dirty="0" smtClean="0"/>
              <a:t>№ 2</a:t>
            </a:r>
            <a:r>
              <a:rPr lang="bg-BG" dirty="0"/>
              <a:t> 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7544" y="5157192"/>
            <a:ext cx="8322096" cy="3877891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rgbClr val="C00000"/>
                </a:solidFill>
              </a:rPr>
              <a:t>Съобщи на учител или родителите си, ако попаднеш на информация, която те смущава.</a:t>
            </a:r>
            <a:endParaRPr lang="bg-BG" b="1" dirty="0">
              <a:solidFill>
                <a:srgbClr val="C00000"/>
              </a:solidFill>
            </a:endParaRPr>
          </a:p>
        </p:txBody>
      </p:sp>
      <p:pic>
        <p:nvPicPr>
          <p:cNvPr id="7170" name="Picture 2" descr="http://m.netinfo.bg/media/images/4422/4422380/624-400-asociaciia-roditeli-dete-kompiutyr-rodite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556792"/>
            <a:ext cx="5176568" cy="3318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8048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ПРАВИЛО </a:t>
            </a:r>
            <a:r>
              <a:rPr lang="bg-BG" dirty="0" smtClean="0"/>
              <a:t>№ 3</a:t>
            </a:r>
            <a:r>
              <a:rPr lang="bg-BG" dirty="0"/>
              <a:t> 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23528" y="1600200"/>
            <a:ext cx="4824536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Никога не приемай да се срещаш с някого, когото “познаваш” от Интернет, без да говориш предварително с родителите си.</a:t>
            </a:r>
            <a:endParaRPr lang="bg-BG" dirty="0"/>
          </a:p>
        </p:txBody>
      </p:sp>
      <p:pic>
        <p:nvPicPr>
          <p:cNvPr id="2050" name="Picture 2" descr="http://svejo.net/attachments/stories-photos/0187/3225/size_large/vnimanie-youtube-nay-opasen-za-detsata.jpg?135999184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916832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9244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ПРАВИЛО </a:t>
            </a:r>
            <a:r>
              <a:rPr lang="bg-BG" dirty="0" smtClean="0"/>
              <a:t>№ 4</a:t>
            </a:r>
            <a:r>
              <a:rPr lang="bg-BG" dirty="0"/>
              <a:t> 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95936" y="1600201"/>
            <a:ext cx="4690864" cy="1900808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rgbClr val="C00000"/>
                </a:solidFill>
              </a:rPr>
              <a:t>Никога не изпращай своя снимка – не знаеш за какво ще бъде използвана и къде ще попадне.</a:t>
            </a:r>
            <a:endParaRPr lang="bg-BG" b="1" dirty="0">
              <a:solidFill>
                <a:srgbClr val="C00000"/>
              </a:solidFill>
            </a:endParaRPr>
          </a:p>
        </p:txBody>
      </p:sp>
      <p:pic>
        <p:nvPicPr>
          <p:cNvPr id="6146" name="Picture 2" descr="http://www.viewsofia.com/upload/fck_editor/Image/0000/ki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66940"/>
            <a:ext cx="33337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3678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2cf5d890828735e08e6c32fadde757e2c18f4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106</TotalTime>
  <Words>461</Words>
  <Application>Microsoft Office PowerPoint</Application>
  <PresentationFormat>On-screen Show (4:3)</PresentationFormat>
  <Paragraphs>73</Paragraphs>
  <Slides>30</Slides>
  <Notes>0</Notes>
  <HiddenSlides>12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30</vt:i4>
      </vt:variant>
    </vt:vector>
  </HeadingPairs>
  <TitlesOfParts>
    <vt:vector size="33" baseType="lpstr">
      <vt:lpstr>Oriel</vt:lpstr>
      <vt:lpstr>NewsPrint</vt:lpstr>
      <vt:lpstr>Executive</vt:lpstr>
      <vt:lpstr>PowerPoint Presentation</vt:lpstr>
      <vt:lpstr>Съдържание</vt:lpstr>
      <vt:lpstr>Предимства и недостатъци на интернет</vt:lpstr>
      <vt:lpstr>Сигурност в интернет</vt:lpstr>
      <vt:lpstr>PowerPoint Presentation</vt:lpstr>
      <vt:lpstr>ПРАВИЛО № 1</vt:lpstr>
      <vt:lpstr>ПРАВИЛО № 2 </vt:lpstr>
      <vt:lpstr>ПРАВИЛО № 3 </vt:lpstr>
      <vt:lpstr>ПРАВИЛО № 4 </vt:lpstr>
      <vt:lpstr>ПРАВИЛО № 5</vt:lpstr>
      <vt:lpstr>ПРАВИЛО № 6 </vt:lpstr>
      <vt:lpstr>ПРАВИЛО № 7 </vt:lpstr>
      <vt:lpstr>Правилно или грешно?</vt:lpstr>
      <vt:lpstr>Верен отговор!</vt:lpstr>
      <vt:lpstr>Грешен отговор!</vt:lpstr>
      <vt:lpstr>Правилно или грешно?</vt:lpstr>
      <vt:lpstr>Верен отговор!</vt:lpstr>
      <vt:lpstr>Грешен отговор!</vt:lpstr>
      <vt:lpstr>Правилно или грешно?</vt:lpstr>
      <vt:lpstr>Верен отговор!</vt:lpstr>
      <vt:lpstr>Грешен отговор!</vt:lpstr>
      <vt:lpstr>Правилно или грешно?</vt:lpstr>
      <vt:lpstr>Верен отговор!</vt:lpstr>
      <vt:lpstr>Грешен отговор!</vt:lpstr>
      <vt:lpstr>Правилно или грешно?</vt:lpstr>
      <vt:lpstr>Верен отговор!</vt:lpstr>
      <vt:lpstr>Грешен отговор!</vt:lpstr>
      <vt:lpstr>Правилно или грешно?</vt:lpstr>
      <vt:lpstr>Верен отговор!</vt:lpstr>
      <vt:lpstr>Грешен отговор!</vt:lpstr>
    </vt:vector>
  </TitlesOfParts>
  <Company>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Общувай безопасно в Интернет</dc:title>
  <dc:creator>Angel</dc:creator>
  <cp:lastModifiedBy>Angel</cp:lastModifiedBy>
  <cp:revision>12</cp:revision>
  <dcterms:created xsi:type="dcterms:W3CDTF">2014-12-01T08:39:34Z</dcterms:created>
  <dcterms:modified xsi:type="dcterms:W3CDTF">2014-12-01T16:56:25Z</dcterms:modified>
</cp:coreProperties>
</file>